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79" r:id="rId4"/>
    <p:sldId id="280" r:id="rId5"/>
    <p:sldId id="281" r:id="rId6"/>
    <p:sldId id="282" r:id="rId7"/>
    <p:sldId id="283" r:id="rId8"/>
    <p:sldId id="285" r:id="rId9"/>
    <p:sldId id="286" r:id="rId10"/>
    <p:sldId id="287" r:id="rId11"/>
    <p:sldId id="288" r:id="rId12"/>
    <p:sldId id="289" r:id="rId13"/>
    <p:sldId id="290" r:id="rId14"/>
    <p:sldId id="292" r:id="rId15"/>
    <p:sldId id="294" r:id="rId16"/>
    <p:sldId id="295" r:id="rId17"/>
    <p:sldId id="297" r:id="rId18"/>
    <p:sldId id="298" r:id="rId19"/>
    <p:sldId id="300" r:id="rId20"/>
    <p:sldId id="305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32" autoAdjust="0"/>
    <p:restoredTop sz="94660"/>
  </p:normalViewPr>
  <p:slideViewPr>
    <p:cSldViewPr>
      <p:cViewPr>
        <p:scale>
          <a:sx n="90" d="100"/>
          <a:sy n="90" d="100"/>
        </p:scale>
        <p:origin x="-816" y="7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DF610B-AF31-4A75-A658-B5F7649ACFA3}" type="datetimeFigureOut">
              <a:rPr lang="ru-RU"/>
              <a:pPr>
                <a:defRPr/>
              </a:pPr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D07E3D-8AD9-4E79-B0F9-64F5F8EDDF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088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22EE-5999-4BF6-B355-3F181F94024D}" type="datetimeFigureOut">
              <a:rPr lang="ru-RU"/>
              <a:pPr>
                <a:defRPr/>
              </a:pPr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F0AF9-6954-406A-9263-FDAE9865A9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44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DAC38-1B46-4CB1-A48B-94FD56D7DF45}" type="datetimeFigureOut">
              <a:rPr lang="ru-RU"/>
              <a:pPr>
                <a:defRPr/>
              </a:pPr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E0EC0-29DA-45CE-B400-491C199BC8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9170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B3747-E53B-44BF-8C3A-4E03B5F47CDF}" type="datetimeFigureOut">
              <a:rPr lang="ru-RU"/>
              <a:pPr>
                <a:defRPr/>
              </a:pPr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51E7E-5D4A-4AD2-88B6-85A8EF76E6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761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B92B2-5856-41B8-9082-203F0114911F}" type="datetimeFigureOut">
              <a:rPr lang="ru-RU"/>
              <a:pPr>
                <a:defRPr/>
              </a:pPr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0D88B-E0A5-4D9C-B1B9-43492EFA3B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441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77D7F-B984-45AE-8AF4-D208745BDF90}" type="datetimeFigureOut">
              <a:rPr lang="ru-RU"/>
              <a:pPr>
                <a:defRPr/>
              </a:pPr>
              <a:t>29.10.2020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5BB37-3767-4214-B061-47A2C96514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748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E7A64-0BEA-49A3-952A-FB8CCB545EF0}" type="datetimeFigureOut">
              <a:rPr lang="ru-RU"/>
              <a:pPr>
                <a:defRPr/>
              </a:pPr>
              <a:t>29.10.2020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D33AD-35FE-4CA9-A9DB-EEF19DE832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0751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CF4507-B16B-4F9D-AF13-59FC746A96AE}" type="datetimeFigureOut">
              <a:rPr lang="ru-RU"/>
              <a:pPr>
                <a:defRPr/>
              </a:pPr>
              <a:t>29.10.2020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0803A-EEA8-42B2-B5BF-E1A3E7CE3B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851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1C9881-5E6F-4FBD-9FEF-1FEE7200EBFB}" type="datetimeFigureOut">
              <a:rPr lang="ru-RU"/>
              <a:pPr>
                <a:defRPr/>
              </a:pPr>
              <a:t>29.10.2020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77047-1EED-4393-B4A6-46D0D1AC47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5285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ADDFB-33BF-48E3-B466-06243C757A45}" type="datetimeFigureOut">
              <a:rPr lang="ru-RU"/>
              <a:pPr>
                <a:defRPr/>
              </a:pPr>
              <a:t>29.10.2020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7B391-3C33-43D3-9788-C13D3545F7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82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E99FA-8AEA-4ABA-A68F-730470ACCEDB}" type="datetimeFigureOut">
              <a:rPr lang="ru-RU"/>
              <a:pPr>
                <a:defRPr/>
              </a:pPr>
              <a:t>29.10.2020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DF97F-C1BF-48D3-A348-0362A4EACE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072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35E3A5A-AB3C-4D67-ADF5-846B1C8EB518}" type="datetimeFigureOut">
              <a:rPr lang="ru-RU"/>
              <a:pPr>
                <a:defRPr/>
              </a:pPr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5B5FED6-E352-4DEF-992E-C84F9275AD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611560" y="1196752"/>
            <a:ext cx="7704856" cy="3024336"/>
          </a:xfrm>
          <a:ln>
            <a:noFill/>
          </a:ln>
        </p:spPr>
        <p:txBody>
          <a:bodyPr/>
          <a:lstStyle/>
          <a:p>
            <a:pPr algn="l"/>
            <a:r>
              <a:rPr lang="ru-RU" sz="3600" b="1" i="1" dirty="0" smtClean="0">
                <a:ln w="28575" cmpd="sng">
                  <a:solidFill>
                    <a:prstClr val="black"/>
                  </a:solidFill>
                  <a:prstDash val="solid"/>
                </a:ln>
                <a:solidFill>
                  <a:srgbClr val="FF0000"/>
                </a:solidFill>
              </a:rPr>
              <a:t/>
            </a:r>
            <a:br>
              <a:rPr lang="ru-RU" sz="3600" b="1" i="1" dirty="0" smtClean="0">
                <a:ln w="28575" cmpd="sng">
                  <a:solidFill>
                    <a:prstClr val="black"/>
                  </a:solidFill>
                  <a:prstDash val="solid"/>
                </a:ln>
                <a:solidFill>
                  <a:srgbClr val="FF0000"/>
                </a:solidFill>
              </a:rPr>
            </a:br>
            <a:r>
              <a:rPr lang="ru-RU" sz="3600" b="1" i="1" dirty="0" smtClean="0">
                <a:ln w="28575" cmpd="sng">
                  <a:solidFill>
                    <a:prstClr val="black"/>
                  </a:solidFill>
                  <a:prstDash val="solid"/>
                </a:ln>
                <a:solidFill>
                  <a:srgbClr val="FF0000"/>
                </a:solidFill>
              </a:rPr>
              <a:t/>
            </a:r>
            <a:br>
              <a:rPr lang="ru-RU" sz="3600" b="1" i="1" dirty="0" smtClean="0">
                <a:ln w="28575" cmpd="sng">
                  <a:solidFill>
                    <a:prstClr val="black"/>
                  </a:solidFill>
                  <a:prstDash val="solid"/>
                </a:ln>
                <a:solidFill>
                  <a:srgbClr val="FF0000"/>
                </a:solidFill>
              </a:rPr>
            </a:br>
            <a:r>
              <a:rPr lang="ru-RU" sz="3600" b="1" i="1" dirty="0" smtClean="0">
                <a:ln w="28575" cmpd="sng">
                  <a:solidFill>
                    <a:prstClr val="black"/>
                  </a:solidFill>
                  <a:prstDash val="solid"/>
                </a:ln>
                <a:solidFill>
                  <a:srgbClr val="FF0000"/>
                </a:solidFill>
              </a:rPr>
              <a:t/>
            </a:r>
            <a:br>
              <a:rPr lang="ru-RU" sz="3600" b="1" i="1" dirty="0" smtClean="0">
                <a:ln w="28575" cmpd="sng">
                  <a:solidFill>
                    <a:prstClr val="black"/>
                  </a:solidFill>
                  <a:prstDash val="solid"/>
                </a:ln>
                <a:solidFill>
                  <a:srgbClr val="FF0000"/>
                </a:solidFill>
              </a:rPr>
            </a:br>
            <a:r>
              <a:rPr lang="ru-RU" sz="3600" b="1" i="1" dirty="0">
                <a:ln w="28575" cmpd="sng">
                  <a:solidFill>
                    <a:prstClr val="black"/>
                  </a:solidFill>
                  <a:prstDash val="solid"/>
                </a:ln>
                <a:solidFill>
                  <a:srgbClr val="FF0000"/>
                </a:solidFill>
              </a:rPr>
              <a:t/>
            </a:r>
            <a:br>
              <a:rPr lang="ru-RU" sz="3600" b="1" i="1" dirty="0">
                <a:ln w="28575" cmpd="sng">
                  <a:solidFill>
                    <a:prstClr val="black"/>
                  </a:solidFill>
                  <a:prstDash val="solid"/>
                </a:ln>
                <a:solidFill>
                  <a:srgbClr val="FF0000"/>
                </a:solidFill>
              </a:rPr>
            </a:br>
            <a:r>
              <a:rPr lang="ru-RU" sz="3600" b="1" i="1" dirty="0" smtClean="0">
                <a:ln w="28575" cmpd="sng">
                  <a:solidFill>
                    <a:prstClr val="black"/>
                  </a:solidFill>
                  <a:prstDash val="solid"/>
                </a:ln>
                <a:solidFill>
                  <a:srgbClr val="FF0000"/>
                </a:solidFill>
              </a:rPr>
              <a:t>Материалы </a:t>
            </a:r>
            <a:r>
              <a:rPr lang="ru-RU" sz="3600" b="1" i="1" dirty="0">
                <a:ln w="28575" cmpd="sng">
                  <a:solidFill>
                    <a:prstClr val="black"/>
                  </a:solidFill>
                  <a:prstDash val="solid"/>
                </a:ln>
                <a:solidFill>
                  <a:srgbClr val="FF0000"/>
                </a:solidFill>
              </a:rPr>
              <a:t>на краевой конкурс</a:t>
            </a:r>
            <a:br>
              <a:rPr lang="ru-RU" sz="3600" b="1" i="1" dirty="0">
                <a:ln w="28575" cmpd="sng">
                  <a:solidFill>
                    <a:prstClr val="black"/>
                  </a:solidFill>
                  <a:prstDash val="solid"/>
                </a:ln>
                <a:solidFill>
                  <a:srgbClr val="FF0000"/>
                </a:solidFill>
              </a:rPr>
            </a:br>
            <a:r>
              <a:rPr lang="ru-RU" sz="3600" b="1" i="1" dirty="0">
                <a:ln w="28575" cmpd="sng">
                  <a:solidFill>
                    <a:prstClr val="black"/>
                  </a:solidFill>
                  <a:prstDash val="solid"/>
                </a:ln>
                <a:solidFill>
                  <a:srgbClr val="FF0000"/>
                </a:solidFill>
              </a:rPr>
              <a:t>оборонно-массовой и военно-патриотической работы памяти </a:t>
            </a:r>
            <a:br>
              <a:rPr lang="ru-RU" sz="3600" b="1" i="1" dirty="0">
                <a:ln w="28575" cmpd="sng">
                  <a:solidFill>
                    <a:prstClr val="black"/>
                  </a:solidFill>
                  <a:prstDash val="solid"/>
                </a:ln>
                <a:solidFill>
                  <a:srgbClr val="FF0000"/>
                </a:solidFill>
              </a:rPr>
            </a:br>
            <a:r>
              <a:rPr lang="ru-RU" sz="3600" b="1" i="1" dirty="0">
                <a:ln w="28575" cmpd="sng">
                  <a:solidFill>
                    <a:prstClr val="black"/>
                  </a:solidFill>
                  <a:prstDash val="solid"/>
                </a:ln>
                <a:solidFill>
                  <a:srgbClr val="FF0000"/>
                </a:solidFill>
              </a:rPr>
              <a:t>маршала Жукова Г.К</a:t>
            </a:r>
            <a:r>
              <a:rPr lang="ru-RU" sz="3600" b="1" i="1" dirty="0" smtClean="0">
                <a:ln w="28575" cmpd="sng">
                  <a:solidFill>
                    <a:prstClr val="black"/>
                  </a:solidFill>
                  <a:prstDash val="solid"/>
                </a:ln>
                <a:solidFill>
                  <a:srgbClr val="FF0000"/>
                </a:solidFill>
              </a:rPr>
              <a:t>.</a:t>
            </a:r>
            <a:r>
              <a:rPr lang="ru-RU" sz="3600" b="1" i="1" dirty="0">
                <a:ln w="28575" cmpd="sng">
                  <a:solidFill>
                    <a:prstClr val="black"/>
                  </a:solidFill>
                  <a:prstDash val="solid"/>
                </a:ln>
                <a:solidFill>
                  <a:srgbClr val="FF0000"/>
                </a:solidFill>
              </a:rPr>
              <a:t/>
            </a:r>
            <a:br>
              <a:rPr lang="ru-RU" sz="3600" b="1" i="1" dirty="0">
                <a:ln w="28575" cmpd="sng">
                  <a:solidFill>
                    <a:prstClr val="black"/>
                  </a:solidFill>
                  <a:prstDash val="solid"/>
                </a:ln>
                <a:solidFill>
                  <a:srgbClr val="FF0000"/>
                </a:solidFill>
              </a:rPr>
            </a:br>
            <a:r>
              <a:rPr lang="ru-RU" sz="3600" b="1" i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FF0000"/>
                </a:solidFill>
              </a:rPr>
              <a:t/>
            </a:r>
            <a:br>
              <a:rPr lang="ru-RU" sz="3600" b="1" i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FF0000"/>
                </a:solidFill>
              </a:rPr>
            </a:br>
            <a:r>
              <a:rPr lang="ru-RU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/>
            </a:r>
            <a:br>
              <a:rPr lang="ru-RU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</a:br>
            <a:r>
              <a:rPr lang="ru-RU" sz="18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ysClr val="windowText" lastClr="000000"/>
                </a:solidFill>
                <a:latin typeface="Times New Roman"/>
                <a:cs typeface="Times New Roman"/>
              </a:rPr>
              <a:t>Муниципальное бюджетное</a:t>
            </a:r>
            <a:br>
              <a:rPr lang="ru-RU" sz="18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ysClr val="windowText" lastClr="000000"/>
                </a:solidFill>
                <a:latin typeface="Times New Roman"/>
                <a:cs typeface="Times New Roman"/>
              </a:rPr>
            </a:br>
            <a:r>
              <a:rPr lang="ru-RU" sz="18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ysClr val="windowText" lastClr="000000"/>
                </a:solidFill>
                <a:latin typeface="Times New Roman"/>
                <a:cs typeface="Times New Roman"/>
              </a:rPr>
              <a:t>общеобразовательное учреждение</a:t>
            </a:r>
            <a:br>
              <a:rPr lang="ru-RU" sz="18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ysClr val="windowText" lastClr="000000"/>
                </a:solidFill>
                <a:latin typeface="Times New Roman"/>
                <a:cs typeface="Times New Roman"/>
              </a:rPr>
            </a:br>
            <a:r>
              <a:rPr lang="ru-RU" sz="18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ysClr val="windowText" lastClr="000000"/>
                </a:solidFill>
                <a:latin typeface="Times New Roman"/>
                <a:cs typeface="Times New Roman"/>
              </a:rPr>
              <a:t>«Средняя общеобразовательная </a:t>
            </a:r>
            <a:br>
              <a:rPr lang="ru-RU" sz="18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ysClr val="windowText" lastClr="000000"/>
                </a:solidFill>
                <a:latin typeface="Times New Roman"/>
                <a:cs typeface="Times New Roman"/>
              </a:rPr>
            </a:br>
            <a:r>
              <a:rPr lang="ru-RU" sz="18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ysClr val="windowText" lastClr="000000"/>
                </a:solidFill>
                <a:latin typeface="Times New Roman"/>
                <a:cs typeface="Times New Roman"/>
              </a:rPr>
              <a:t>школа № 31 имени С.Н. Потапова </a:t>
            </a:r>
            <a:br>
              <a:rPr lang="ru-RU" sz="18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ysClr val="windowText" lastClr="000000"/>
                </a:solidFill>
                <a:latin typeface="Times New Roman"/>
                <a:cs typeface="Times New Roman"/>
              </a:rPr>
            </a:br>
            <a:r>
              <a:rPr lang="ru-RU" sz="18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ysClr val="windowText" lastClr="000000"/>
                </a:solidFill>
                <a:latin typeface="Times New Roman"/>
                <a:cs typeface="Times New Roman"/>
              </a:rPr>
              <a:t>Белоглинского</a:t>
            </a:r>
            <a:r>
              <a:rPr lang="ru-RU" sz="18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ysClr val="windowText" lastClr="000000"/>
                </a:solidFill>
                <a:latin typeface="Times New Roman"/>
                <a:cs typeface="Times New Roman"/>
              </a:rPr>
              <a:t> района</a:t>
            </a:r>
            <a:r>
              <a:rPr lang="ru-RU" sz="24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ysClr val="windowText" lastClr="000000"/>
                </a:solidFill>
                <a:latin typeface="Times New Roman"/>
                <a:cs typeface="Times New Roman"/>
              </a:rPr>
              <a:t>»</a:t>
            </a:r>
            <a:endParaRPr lang="ru-RU" sz="2400" b="1" i="1" dirty="0" smtClean="0">
              <a:ln w="10541" cmpd="sng">
                <a:solidFill>
                  <a:schemeClr val="tx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pic>
        <p:nvPicPr>
          <p:cNvPr id="26626" name="Picture 2" descr="C:\Users\Школа31\Desktop\IMG_20200511_085829_56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068960"/>
            <a:ext cx="295232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484784"/>
            <a:ext cx="74482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20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91680" y="1484784"/>
            <a:ext cx="62646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Флешмоб</a:t>
            </a:r>
            <a:r>
              <a:rPr lang="ru-RU" sz="24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 «Сталинградский вальс»</a:t>
            </a:r>
            <a:endParaRPr lang="ru-RU" sz="24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pic>
        <p:nvPicPr>
          <p:cNvPr id="9218" name="Picture 2" descr="D:\Мои документы\КУЗНЕЦОВА\МЕСЯЧНИК 2020\Фото\IMG-20200205-WA00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96" y="3068960"/>
            <a:ext cx="4119266" cy="308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D:\Мои документы\КУЗНЕЦОВА\МЕСЯЧНИК 2020\Фото\Флешмоб Сталинградский вальс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946449"/>
            <a:ext cx="3322086" cy="1720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1937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484784"/>
            <a:ext cx="74482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20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91680" y="1484784"/>
            <a:ext cx="62646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Акция «Дети войны»</a:t>
            </a:r>
            <a:endParaRPr lang="ru-RU" sz="24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pic>
        <p:nvPicPr>
          <p:cNvPr id="11266" name="Picture 2" descr="G:\ПОБЕДА 75\март 2020 фото\акция Подарок для милых дам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677" y="3068960"/>
            <a:ext cx="3833339" cy="2875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G:\ПОБЕДА 75\март 2020 фото\акция подарок для милых дам 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028" y="2060848"/>
            <a:ext cx="3604659" cy="2703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521802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484784"/>
            <a:ext cx="74482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20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91680" y="1484784"/>
            <a:ext cx="62646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Экскурсии в поселковый музей</a:t>
            </a:r>
            <a:endParaRPr lang="ru-RU" sz="24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pic>
        <p:nvPicPr>
          <p:cNvPr id="11266" name="Picture 2" descr="G:\ПОБЕДА 75\март 2020 фото\экскурсия в музей (2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292" y="2204864"/>
            <a:ext cx="3428999" cy="3819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G:\ПОБЕДА 75\март 2020 фото\экскурсия в музей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963022"/>
            <a:ext cx="3861048" cy="4086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2804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484784"/>
            <a:ext cx="74482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20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91680" y="1484784"/>
            <a:ext cx="62646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Военно – спортивные соревнования</a:t>
            </a:r>
            <a:endParaRPr lang="ru-RU" sz="24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pic>
        <p:nvPicPr>
          <p:cNvPr id="12291" name="Picture 3" descr="D:\Мои документы\КУЗНЕЦОВА\МЕСЯЧНИК 2020\Фото\IMG-20200207-WA00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42" y="3717032"/>
            <a:ext cx="3075537" cy="2306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D:\Мои документы\КУЗНЕЦОВА\МЕСЯЧНИК 2019\4 неделя\турнир фото\IMG_20190212_1507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603" y="2016098"/>
            <a:ext cx="2440718" cy="1896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D:\Мои документы\КУЗНЕЦОВА\МЕСЯЧНИК 2020\Фото\соревнования Молодая гвардия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977466"/>
            <a:ext cx="2947238" cy="2210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0259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484784"/>
            <a:ext cx="74482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20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1484784"/>
            <a:ext cx="5976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Уроки мужества</a:t>
            </a:r>
            <a:endParaRPr lang="ru-RU" sz="24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pic>
        <p:nvPicPr>
          <p:cNvPr id="10" name="Рисунок 9" descr="C:\Users\Школа31\Desktop\IMG_20200901_132142_10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46449"/>
            <a:ext cx="3058269" cy="38586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4" name="Picture 6" descr="C:\Users\Школа31\Desktop\IMG_20200225_142228_7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884894"/>
            <a:ext cx="2735816" cy="2051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 descr="C:\Users\Школа31\Desktop\IMG_20200901_132142_10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646" y="4005063"/>
            <a:ext cx="1856474" cy="22080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0939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484784"/>
            <a:ext cx="74482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20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1484784"/>
            <a:ext cx="66247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Вахта Памяти</a:t>
            </a:r>
            <a:endParaRPr lang="ru-RU" sz="24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pic>
        <p:nvPicPr>
          <p:cNvPr id="16386" name="Picture 2" descr="C:\Users\Школа31\Desktop\Вахт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398" y="1963132"/>
            <a:ext cx="3575759" cy="2681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D:\Мои документы\КУЗНЕЦОВА\Фото\пост\IMG-20180914-WA00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246443"/>
            <a:ext cx="3729357" cy="2797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5059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484784"/>
            <a:ext cx="74482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Работа военно – патриотического клуба «Факел»</a:t>
            </a:r>
            <a:endParaRPr lang="ru-RU" sz="20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pic>
        <p:nvPicPr>
          <p:cNvPr id="5" name="Рисунок 4" descr="C:\Users\Школа31\Desktop\IMG-20181127-WA001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132856"/>
            <a:ext cx="3672408" cy="3040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38" name="Picture 2" descr="C:\Users\Школа31\Desktop\IMG-20181127-WA00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884894"/>
            <a:ext cx="2924215" cy="2193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Школа31\Desktop\IMG-20181127-WA00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4648" y="4221088"/>
            <a:ext cx="2639680" cy="1979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403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484784"/>
            <a:ext cx="74482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Шефство над ветеранами</a:t>
            </a:r>
            <a:endParaRPr lang="ru-RU" sz="20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pic>
        <p:nvPicPr>
          <p:cNvPr id="13314" name="Picture 2" descr="D:\Мои документы\КУЗНЕЦОВА\Фото\согреем сердца\IMG-20180414-WA00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92851"/>
            <a:ext cx="2664296" cy="1998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D:\Мои документы\КУЗНЕЦОВА\Фото\согреем сердца\IMG-20190424-WA002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997967"/>
            <a:ext cx="1944216" cy="2634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Школа31\Desktop\IMG_20180509_10004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933056"/>
            <a:ext cx="3600400" cy="22314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5430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484784"/>
            <a:ext cx="74482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Акции «Автопоезд Победа», «Бессмертный полк»</a:t>
            </a:r>
            <a:endParaRPr lang="ru-RU" sz="20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pic>
        <p:nvPicPr>
          <p:cNvPr id="19458" name="Picture 2" descr="C:\Users\Школа31\Desktop\Автопоезд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060848"/>
            <a:ext cx="3168352" cy="1744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9" name="Picture 3" descr="C:\Users\Школа31\Desktop\автопоезд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6667" y="1928759"/>
            <a:ext cx="2864417" cy="214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149" y="4066473"/>
            <a:ext cx="2520280" cy="1890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595" y="4215363"/>
            <a:ext cx="2520280" cy="188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624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484784"/>
            <a:ext cx="74482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Акции «Георгиевская ленточка», «Окна Победы»</a:t>
            </a:r>
            <a:endParaRPr lang="ru-RU" sz="20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2056494"/>
            <a:ext cx="1944216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429000"/>
            <a:ext cx="1958953" cy="2611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346" y="1988840"/>
            <a:ext cx="1800200" cy="225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607456"/>
            <a:ext cx="1806030" cy="2433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593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556792"/>
            <a:ext cx="70567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556793"/>
            <a:ext cx="7776864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Патриотизм </a:t>
            </a:r>
            <a:r>
              <a:rPr lang="ru-RU" sz="1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это любовь к Родине, преданность своему Отечеству, стремление служить его интересам и готовность, вплоть до самопожертвования, к его защите. Патриотическое воспитание в школе направлено на формирование и развитие личности, обладающей качествами гражданина – патриота Родины и способной успешно выполнять гражданские обязанности в мирное и военное время. Основными направлениями патриотической работы являются:</a:t>
            </a:r>
          </a:p>
          <a:p>
            <a:pPr marL="457200" indent="-457200">
              <a:buAutoNum type="arabicPeriod"/>
            </a:pP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Духовно – нравственное направление;</a:t>
            </a:r>
          </a:p>
          <a:p>
            <a:pPr marL="457200" indent="-457200">
              <a:buAutoNum type="arabicPeriod"/>
            </a:pP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Культурно – историческое направление;</a:t>
            </a:r>
          </a:p>
          <a:p>
            <a:pPr marL="457200" indent="-457200">
              <a:buAutoNum type="arabicPeriod"/>
            </a:pP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Военно – патриотическое направление;</a:t>
            </a:r>
          </a:p>
          <a:p>
            <a:pPr marL="457200" indent="-457200">
              <a:buAutoNum type="arabicPeriod"/>
            </a:pP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Спортивное направление.</a:t>
            </a:r>
          </a:p>
          <a:p>
            <a:r>
              <a:rPr lang="ru-RU" sz="16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 эти направления взаимосвязаны и дополняют друг друга. Комплекс программных мероприятий предусматривает их воплощение в жизнь через</a:t>
            </a:r>
            <a:r>
              <a:rPr lang="ru-RU" sz="1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Поисковая работа.</a:t>
            </a:r>
            <a:endParaRPr lang="ru-RU" sz="16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Проведение памятных 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дней.</a:t>
            </a:r>
            <a:endParaRPr lang="ru-RU" sz="16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Участие в патриотических акциях, </a:t>
            </a:r>
            <a:r>
              <a:rPr lang="ru-RU" sz="1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флешмобах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Проведение спортивно – массовых мероприятий.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Проведение уроков мужества, классных часов и др.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 военно – патриотического клуба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1600" b="1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Вахта памяти.</a:t>
            </a:r>
            <a:endParaRPr lang="ru-RU" sz="16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q"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q"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q"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368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484784"/>
            <a:ext cx="74482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20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348880"/>
            <a:ext cx="4968552" cy="36545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899592" y="1484784"/>
            <a:ext cx="756084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kern="10" dirty="0" smtClean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Кроме патриотизма у России не может быть никакого другого объединяющего начала.</a:t>
            </a:r>
          </a:p>
          <a:p>
            <a:pPr lvl="0" algn="ctr"/>
            <a:r>
              <a:rPr lang="ru-RU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                                                                                      </a:t>
            </a:r>
            <a:r>
              <a:rPr lang="ru-RU" sz="1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Президент РФ В. В. Путин</a:t>
            </a:r>
            <a:endParaRPr lang="ru-RU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9789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1340768"/>
            <a:ext cx="67687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Поисковая работа</a:t>
            </a:r>
            <a:endParaRPr lang="ru-RU" sz="32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pic>
        <p:nvPicPr>
          <p:cNvPr id="3074" name="Picture 2" descr="D:\Мои документы\КУЗНЕЦОВА\МЕСЯЧНИК 2019\месячник2013\о героях\Краевой конкурс по Жукову\Музей ОБЖ\ST8302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068960"/>
            <a:ext cx="403244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Мои документы\КУЗНЕЦОВА\МЕСЯЧНИК 2019\месячник2013\о героях\Краевой конкурс по Жукову\Музей ОБЖ\ST8302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874782"/>
            <a:ext cx="3704472" cy="2778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818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1556792"/>
            <a:ext cx="66247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Участие школьников в поселковых митингах</a:t>
            </a:r>
            <a:endParaRPr lang="ru-RU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15" y="1741458"/>
            <a:ext cx="2987675" cy="301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 descr="D:\Мои документы\КУЗНЕЦОВА\Фото\Фото для А.П. Ельникова\IMG-20180215-WA00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926124"/>
            <a:ext cx="2943455" cy="2207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Школа31\Desktop\IMG-20181009-WA00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349000"/>
            <a:ext cx="2376264" cy="1782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053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47664" y="1628801"/>
            <a:ext cx="62646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Ежегодный общешкольный урок мужества «Памяти Героя будем достойны », посвященный памяти выпускника школы Потапова С.Н., погибшего в р. Дагестан</a:t>
            </a:r>
            <a:endParaRPr lang="ru-RU" sz="20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919942"/>
            <a:ext cx="2088232" cy="3197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780928"/>
            <a:ext cx="2232248" cy="297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539" y="2952240"/>
            <a:ext cx="2263993" cy="3018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7225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484784"/>
            <a:ext cx="74482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Ежегодный конкурс чтецов «И помнит мир спасенный…»</a:t>
            </a:r>
            <a:endParaRPr lang="ru-RU" sz="20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pic>
        <p:nvPicPr>
          <p:cNvPr id="6" name="Picture 2" descr="D:\Мои документы\КУЗНЕЦОВА\МЕСЯЧНИК 2019\5 неделя\Конкурс чтецов\IMG_20190220_12150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564904"/>
            <a:ext cx="2454910" cy="3272790"/>
          </a:xfrm>
          <a:prstGeom prst="rect">
            <a:avLst/>
          </a:prstGeom>
          <a:noFill/>
          <a:extLst/>
        </p:spPr>
      </p:pic>
      <p:pic>
        <p:nvPicPr>
          <p:cNvPr id="7" name="Рисунок 6" descr="D:\Мои документы\КУЗНЕЦОВА\МЕСЯЧНИК 2019\5 неделя\Конкурс чтецов\IMG_20190220_12295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348880"/>
            <a:ext cx="2016224" cy="3011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D:\Мои документы\КУЗНЕЦОВА\МЕСЯЧНИК 2019\5 неделя\Конкурс чтецов\IMG_20190220_12505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1" y="2564904"/>
            <a:ext cx="2448272" cy="32727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4966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484784"/>
            <a:ext cx="74482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Фестиваль военной песни «Эхо войны»</a:t>
            </a:r>
            <a:endParaRPr lang="ru-RU" sz="20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548" y="2564904"/>
            <a:ext cx="4034214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 descr="D:\Мои документы\КУЗНЕЦОВА\МЕСЯЧНИК 2019\5 неделя\фестиваль песни (2)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060848"/>
            <a:ext cx="3233550" cy="25465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010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484784"/>
            <a:ext cx="74482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20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pic>
        <p:nvPicPr>
          <p:cNvPr id="7170" name="Picture 2" descr="D:\Мои документы\КУЗНЕЦОВА\МЕСЯЧНИК 2020\Фото\IMG_20200123_105733_7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386" y="2132856"/>
            <a:ext cx="3985431" cy="2989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91680" y="1484784"/>
            <a:ext cx="62646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Открытие Года Памяти и Славы 2020</a:t>
            </a:r>
            <a:endParaRPr lang="ru-RU" sz="24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pic>
        <p:nvPicPr>
          <p:cNvPr id="7171" name="Picture 3" descr="D:\Мои документы\КУЗНЕЦОВА\МЕСЯЧНИК 2020\Фото\Открытие Года памяти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4813" y="3429000"/>
            <a:ext cx="3768388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0649" y="1884894"/>
            <a:ext cx="1265792" cy="1334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5966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484784"/>
            <a:ext cx="74482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20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91680" y="1484784"/>
            <a:ext cx="62646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Акция «Блокадный хлеб»</a:t>
            </a:r>
            <a:endParaRPr lang="ru-RU" sz="24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pic>
        <p:nvPicPr>
          <p:cNvPr id="8194" name="Picture 2" descr="D:\Мои документы\КУЗНЕЦОВА\МЕСЯЧНИК 2020\Блокадный хлеб\IMG-20200123-WA00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174" y="1946449"/>
            <a:ext cx="4198588" cy="3148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D:\Мои документы\КУЗНЕЦОВА\МЕСЯЧНИК 2020\Фото\Урок мужества Эта память-наша совесть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2968" y="2996952"/>
            <a:ext cx="3640940" cy="3227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1873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581</TotalTime>
  <Words>263</Words>
  <Application>Microsoft Office PowerPoint</Application>
  <PresentationFormat>Экран (4:3)</PresentationFormat>
  <Paragraphs>35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Шаблон1</vt:lpstr>
      <vt:lpstr>    Материалы на краевой конкурс оборонно-массовой и военно-патриотической работы памяти  маршала Жукова Г.К.   Муниципальное бюджетное общеобразовательное учреждение «Средняя общеобразовательная  школа № 31 имени С.Н. Потапова  Белоглинского района»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Торжественная линейка, посвященная закрытию Месячника оборонно-массовой и военно-патриотической работы под девизом:  «Воинский долг – честь и судьба!»</dc:title>
  <dc:creator>admin</dc:creator>
  <cp:lastModifiedBy>admin</cp:lastModifiedBy>
  <cp:revision>45</cp:revision>
  <dcterms:created xsi:type="dcterms:W3CDTF">2019-02-17T13:42:36Z</dcterms:created>
  <dcterms:modified xsi:type="dcterms:W3CDTF">2020-10-29T14:54:49Z</dcterms:modified>
</cp:coreProperties>
</file>